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
  </p:notesMasterIdLst>
  <p:sldIdLst>
    <p:sldId id="256" r:id="rId2"/>
    <p:sldId id="463" r:id="rId3"/>
    <p:sldId id="523" r:id="rId4"/>
    <p:sldId id="516" r:id="rId5"/>
    <p:sldId id="517" r:id="rId6"/>
    <p:sldId id="510" r:id="rId7"/>
    <p:sldId id="549" r:id="rId8"/>
    <p:sldId id="524" r:id="rId9"/>
    <p:sldId id="525" r:id="rId10"/>
    <p:sldId id="518" r:id="rId11"/>
    <p:sldId id="519" r:id="rId12"/>
    <p:sldId id="520" r:id="rId13"/>
    <p:sldId id="521" r:id="rId14"/>
    <p:sldId id="528" r:id="rId15"/>
    <p:sldId id="527" r:id="rId16"/>
    <p:sldId id="477" r:id="rId17"/>
    <p:sldId id="399" r:id="rId18"/>
    <p:sldId id="409" r:id="rId19"/>
    <p:sldId id="481" r:id="rId20"/>
    <p:sldId id="482" r:id="rId21"/>
    <p:sldId id="50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0" d="100"/>
          <a:sy n="70" d="100"/>
        </p:scale>
        <p:origin x="11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HPC_Training/blob/master/Day%207/Resource%20Model/webapp/i18n/i18n_hi.properties"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7/Resource%20Model/webapp/i18n/i18n.properties" TargetMode="External"/><Relationship Id="rId5" Type="http://schemas.openxmlformats.org/officeDocument/2006/relationships/hyperlink" Target="https://github.com/soyuztechnologies/HPC_Training/blob/master/Day%207/Resource%20Model/webapp/controller/MyView.controller.js" TargetMode="External"/><Relationship Id="rId4" Type="http://schemas.openxmlformats.org/officeDocument/2006/relationships/hyperlink" Target="https://github.com/soyuztechnologies/HPC_Training/blob/master/Day%207/Resource%20Model/webapp/view/MyView.view.x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7/Formatters/webapp/util/lifeSaver.js" TargetMode="External"/><Relationship Id="rId5" Type="http://schemas.openxmlformats.org/officeDocument/2006/relationships/hyperlink" Target="https://github.com/soyuztechnologies/HPC_Training/blob/master/Day%207/Formatters/webapp/controller/MyView.controller.js" TargetMode="External"/><Relationship Id="rId4" Type="http://schemas.openxmlformats.org/officeDocument/2006/relationships/hyperlink" Target="https://github.com/soyuztechnologies/HPC_Training/blob/master/Day%207/Formatters/webapp/view/MyView.view.x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7/DynamicAggregationBinding/webapp/controller/MyView.controller.js" TargetMode="External"/><Relationship Id="rId4" Type="http://schemas.openxmlformats.org/officeDocument/2006/relationships/hyperlink" Target="https://github.com/soyuztechnologies/HPC_Training/blob/master/Day%207/DynamicAggregationBinding/webapp/view/MyView.view.x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7/ElementBinding/webapp/controller/MyView.controller.js" TargetMode="External"/><Relationship Id="rId4" Type="http://schemas.openxmlformats.org/officeDocument/2006/relationships/hyperlink" Target="https://github.com/soyuztechnologies/HPC_Training/blob/master/Day%207/ElementBinding/webapp/view/MyView.view.x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soyuztechnologies/HPC_Training/blob/master/Day%207/Exercie_BaseController/webapp/model/mockdata/mydata.xml" TargetMode="External"/><Relationship Id="rId3" Type="http://schemas.openxmlformats.org/officeDocument/2006/relationships/hyperlink" Target="https://github.com/soyuztechnologies/HPC_Training/blob/master/Day%207/Exercie_BaseController/webapp/view/MyView.view.xml" TargetMode="External"/><Relationship Id="rId7" Type="http://schemas.openxmlformats.org/officeDocument/2006/relationships/hyperlink" Target="https://github.com/soyuztechnologies/HPC_Training/blob/master/Day%207/Exercie_BaseController/webapp/model/mockdata/mydata2.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7/Exercie_BaseController/webapp/model/mockdata/mydata.json" TargetMode="External"/><Relationship Id="rId5" Type="http://schemas.openxmlformats.org/officeDocument/2006/relationships/hyperlink" Target="https://github.com/soyuztechnologies/HPC_Training/blob/master/Day%207/Exercie_BaseController/webapp/controller/BaseController.js" TargetMode="External"/><Relationship Id="rId10" Type="http://schemas.openxmlformats.org/officeDocument/2006/relationships/image" Target="../media/image7.jpeg"/><Relationship Id="rId4" Type="http://schemas.openxmlformats.org/officeDocument/2006/relationships/hyperlink" Target="https://github.com/soyuztechnologies/HPC_Training/blob/master/Day%207/Exercie_BaseController/webapp/controller/MyView.controller.js" TargetMode="External"/><Relationship Id="rId9" Type="http://schemas.openxmlformats.org/officeDocument/2006/relationships/hyperlink" Target="https://github.com/soyuztechnologies/HPC_Training/blob/master/Day%207/Exercie_BaseController/webapp/model/models.j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HPC_Training/blob/master/Day%207/XML%20Model/webapp/model/mockdata/mydata.xml" TargetMode="External"/><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7/XML%20Model/webapp/model/models.js" TargetMode="External"/><Relationship Id="rId5" Type="http://schemas.openxmlformats.org/officeDocument/2006/relationships/hyperlink" Target="https://github.com/soyuztechnologies/HPC_Training/blob/master/Day%207/XML%20Model/webapp/controller/MyView.controller.js" TargetMode="External"/><Relationship Id="rId4" Type="http://schemas.openxmlformats.org/officeDocument/2006/relationships/hyperlink" Target="https://github.com/soyuztechnologies/HPC_Training/blob/master/Day%207/XML%20Model/webapp/view/MyView.view.x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0F149D62-2864-4F25-A04E-3BCFF45DD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291" y="4081828"/>
            <a:ext cx="6982954" cy="242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99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CA5FAF-6DF3-4CBB-BAAC-7EB2207F6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Tx/>
              <a:buChar char="-"/>
            </a:pPr>
            <a:r>
              <a:rPr lang="en-US" dirty="0"/>
              <a:t>In this exercise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marL="285750" indent="-285750" algn="just">
              <a:buFontTx/>
              <a:buChar char="-"/>
            </a:pPr>
            <a:r>
              <a:rPr lang="en-US" dirty="0"/>
              <a:t>Along with that we will add a delete button on top of the table to delete the record of an employee from the model.</a:t>
            </a:r>
          </a:p>
          <a:p>
            <a:pPr marL="285750" indent="-285750" algn="just">
              <a:buFontTx/>
              <a:buChar char="-"/>
            </a:pPr>
            <a:endParaRPr lang="en-US" dirty="0"/>
          </a:p>
          <a:p>
            <a:pPr algn="just"/>
            <a:r>
              <a:rPr lang="en-US" dirty="0"/>
              <a:t>Exercise Code:-</a:t>
            </a:r>
          </a:p>
          <a:p>
            <a:pPr marL="285750" indent="-285750" algn="just">
              <a:buFontTx/>
              <a:buChar char="-"/>
            </a:pPr>
            <a:r>
              <a:rPr lang="en-US" dirty="0">
                <a:hlinkClick r:id="rId4"/>
              </a:rPr>
              <a:t>MyView.view.xml</a:t>
            </a:r>
            <a:endParaRPr lang="en-US" dirty="0"/>
          </a:p>
          <a:p>
            <a:pPr marL="285750" indent="-285750" algn="just">
              <a:buFontTx/>
              <a:buChar char="-"/>
            </a:pPr>
            <a:r>
              <a:rPr lang="en-US" dirty="0">
                <a:hlinkClick r:id="rId5"/>
              </a:rPr>
              <a:t>MyView.controller.js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8278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72" y="3265609"/>
            <a:ext cx="6931255" cy="27950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10ED8E1-2388-456A-98B3-BC6B706C8386}"/>
              </a:ext>
            </a:extLst>
          </p:cNvPr>
          <p:cNvPicPr>
            <a:picLocks noChangeAspect="1"/>
          </p:cNvPicPr>
          <p:nvPr/>
        </p:nvPicPr>
        <p:blipFill>
          <a:blip r:embed="rId4"/>
          <a:stretch>
            <a:fillRect/>
          </a:stretch>
        </p:blipFill>
        <p:spPr>
          <a:xfrm>
            <a:off x="632361" y="2321324"/>
            <a:ext cx="3543399" cy="3590960"/>
          </a:xfrm>
          <a:prstGeom prst="rect">
            <a:avLst/>
          </a:prstGeom>
        </p:spPr>
      </p:pic>
      <p:cxnSp>
        <p:nvCxnSpPr>
          <p:cNvPr id="9" name="Straight Arrow Connector 8">
            <a:extLst>
              <a:ext uri="{FF2B5EF4-FFF2-40B4-BE49-F238E27FC236}">
                <a16:creationId xmlns:a16="http://schemas.microsoft.com/office/drawing/2014/main" id="{164AF4D2-35CC-4BEC-84B8-A85490BCA832}"/>
              </a:ext>
            </a:extLst>
          </p:cNvPr>
          <p:cNvCxnSpPr/>
          <p:nvPr/>
        </p:nvCxnSpPr>
        <p:spPr>
          <a:xfrm flipV="1">
            <a:off x="2204720" y="3265609"/>
            <a:ext cx="914400"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25B434-D767-4882-957F-B175821D85BE}"/>
              </a:ext>
            </a:extLst>
          </p:cNvPr>
          <p:cNvSpPr txBox="1"/>
          <p:nvPr/>
        </p:nvSpPr>
        <p:spPr>
          <a:xfrm>
            <a:off x="2936240" y="2844800"/>
            <a:ext cx="1463040"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Formatter</a:t>
            </a:r>
          </a:p>
        </p:txBody>
      </p:sp>
    </p:spTree>
    <p:extLst>
      <p:ext uri="{BB962C8B-B14F-4D97-AF65-F5344CB8AC3E}">
        <p14:creationId xmlns:p14="http://schemas.microsoft.com/office/powerpoint/2010/main" val="2647305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980EE44-6D00-443E-A626-D1BF7095F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In this exercise we are going to currency code in the table.</a:t>
            </a:r>
          </a:p>
          <a:p>
            <a:pPr marL="285750" indent="-285750">
              <a:buFont typeface="Calibri" panose="020F0502020204030204" pitchFamily="34" charset="0"/>
              <a:buChar char="⁻"/>
            </a:pPr>
            <a:r>
              <a:rPr lang="en-US" dirty="0"/>
              <a:t>We will convert the currency code into its corresponding currency symbol.</a:t>
            </a:r>
          </a:p>
          <a:p>
            <a:pPr marL="285750" indent="-285750">
              <a:buFont typeface="Calibri" panose="020F0502020204030204" pitchFamily="34" charset="0"/>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9168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074"/>
          </a:xfrm>
          <a:prstGeom prst="rect">
            <a:avLst/>
          </a:prstGeom>
          <a:noFill/>
        </p:spPr>
        <p:txBody>
          <a:bodyPr wrap="square" rtlCol="0">
            <a:spAutoFit/>
          </a:bodyPr>
          <a:lstStyle/>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916832"/>
            <a:ext cx="645795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Dynamic Aggregation Binding</a:t>
            </a:r>
          </a:p>
          <a:p>
            <a:pPr marL="285750" indent="-285750">
              <a:buFont typeface="Arial" panose="020B0604020202020204" pitchFamily="34" charset="0"/>
              <a:buChar char="•"/>
            </a:pPr>
            <a:r>
              <a:rPr lang="en-US" dirty="0"/>
              <a:t>Element Binding </a:t>
            </a:r>
          </a:p>
          <a:p>
            <a:pPr marL="285750" indent="-285750">
              <a:buFont typeface="Arial" panose="020B0604020202020204" pitchFamily="34" charset="0"/>
              <a:buChar char="•"/>
            </a:pPr>
            <a:r>
              <a:rPr lang="en-US"/>
              <a:t>Concept of Base Controller</a:t>
            </a:r>
            <a:endParaRPr lang="en-US" dirty="0"/>
          </a:p>
          <a:p>
            <a:pPr marL="285750" indent="-285750">
              <a:buFont typeface="Arial" panose="020B0604020202020204" pitchFamily="34" charset="0"/>
              <a:buChar char="•"/>
            </a:pPr>
            <a:r>
              <a:rPr lang="en-US" dirty="0"/>
              <a:t>XML Model</a:t>
            </a:r>
          </a:p>
          <a:p>
            <a:pPr marL="285750" indent="-285750">
              <a:buFont typeface="Arial" panose="020B0604020202020204" pitchFamily="34" charset="0"/>
              <a:buChar char="•"/>
            </a:pPr>
            <a:r>
              <a:rPr lang="en-US" dirty="0"/>
              <a:t>Resource model in UI5</a:t>
            </a:r>
          </a:p>
          <a:p>
            <a:pPr marL="285750" indent="-285750">
              <a:buFont typeface="Arial" panose="020B0604020202020204" pitchFamily="34" charset="0"/>
              <a:buChar char="•"/>
            </a:pPr>
            <a:r>
              <a:rPr lang="en-US" dirty="0"/>
              <a:t>Multi-Language Support of the App</a:t>
            </a:r>
          </a:p>
          <a:p>
            <a:pPr marL="285750" indent="-285750">
              <a:buFont typeface="Arial" panose="020B0604020202020204" pitchFamily="34" charset="0"/>
              <a:buChar char="•"/>
            </a:pPr>
            <a:r>
              <a:rPr lang="en-US" dirty="0"/>
              <a:t>Formatter in UI5</a:t>
            </a:r>
          </a:p>
          <a:p>
            <a:pPr marL="285750" indent="-285750">
              <a:buFont typeface="Arial" panose="020B0604020202020204" pitchFamily="34" charset="0"/>
              <a:buChar char="•"/>
            </a:pPr>
            <a:r>
              <a:rPr lang="en-US" dirty="0"/>
              <a:t>User Experience and User Interface</a:t>
            </a:r>
          </a:p>
          <a:p>
            <a:pPr marL="285750" indent="-285750">
              <a:buFont typeface="Arial" panose="020B0604020202020204" pitchFamily="34" charset="0"/>
              <a:buChar char="•"/>
            </a:pPr>
            <a:r>
              <a:rPr lang="en-US" dirty="0"/>
              <a:t>Introduction to Fiori</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9D2FD7D1-0B65-4094-8A12-9A718C3EC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821" y="1614166"/>
            <a:ext cx="4190097" cy="4190097"/>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Dynamic 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bind the rows property is the table dynamically form the column.</a:t>
            </a:r>
          </a:p>
          <a:p>
            <a:endParaRPr lang="en-US" dirty="0"/>
          </a:p>
          <a:p>
            <a:r>
              <a:rPr lang="en-US" dirty="0"/>
              <a:t>Exercise code/resources:</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9263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8924925" y="2369655"/>
            <a:ext cx="1590675"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a:endCxn id="9" idx="6"/>
          </p:cNvCxnSpPr>
          <p:nvPr/>
        </p:nvCxnSpPr>
        <p:spPr>
          <a:xfrm flipH="1">
            <a:off x="6142797" y="2510460"/>
            <a:ext cx="2782130" cy="70484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a:stCxn id="18" idx="1"/>
            <a:endCxn id="10" idx="6"/>
          </p:cNvCxnSpPr>
          <p:nvPr/>
        </p:nvCxnSpPr>
        <p:spPr>
          <a:xfrm flipH="1">
            <a:off x="6142796" y="2831320"/>
            <a:ext cx="2782129" cy="79957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a:endCxn id="11" idx="6"/>
          </p:cNvCxnSpPr>
          <p:nvPr/>
        </p:nvCxnSpPr>
        <p:spPr>
          <a:xfrm flipH="1">
            <a:off x="6124576" y="3158160"/>
            <a:ext cx="2800350" cy="83500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spTree>
    <p:extLst>
      <p:ext uri="{BB962C8B-B14F-4D97-AF65-F5344CB8AC3E}">
        <p14:creationId xmlns:p14="http://schemas.microsoft.com/office/powerpoint/2010/main" val="1161388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0C7474C-E369-4FF3-A995-41EC183D9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use element binding to bind the data of a selected row with the form.</a:t>
            </a:r>
          </a:p>
          <a:p>
            <a:endParaRPr lang="en-US" dirty="0"/>
          </a:p>
          <a:p>
            <a:r>
              <a:rPr lang="en-US" dirty="0"/>
              <a:t>Exercise code/resources:- </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70630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a:p>
            <a:pPr marL="285750" indent="-285750">
              <a:buFontTx/>
              <a:buChar char="-"/>
            </a:pPr>
            <a:r>
              <a:rPr lang="en-US" dirty="0">
                <a:hlinkClick r:id="rId6"/>
              </a:rPr>
              <a:t>mydata.json</a:t>
            </a:r>
            <a:endParaRPr lang="en-US" dirty="0"/>
          </a:p>
          <a:p>
            <a:pPr marL="285750" indent="-285750">
              <a:buFontTx/>
              <a:buChar char="-"/>
            </a:pPr>
            <a:r>
              <a:rPr lang="en-US" dirty="0">
                <a:hlinkClick r:id="rId7"/>
              </a:rPr>
              <a:t>mydata2.json</a:t>
            </a:r>
            <a:endParaRPr lang="en-US" dirty="0"/>
          </a:p>
          <a:p>
            <a:pPr marL="285750" indent="-285750">
              <a:buFontTx/>
              <a:buChar char="-"/>
            </a:pPr>
            <a:r>
              <a:rPr lang="en-US" dirty="0">
                <a:hlinkClick r:id="rId8"/>
              </a:rPr>
              <a:t>mydata.xml</a:t>
            </a:r>
            <a:endParaRPr lang="en-US" dirty="0"/>
          </a:p>
          <a:p>
            <a:pPr marL="285750" indent="-285750">
              <a:buFontTx/>
              <a:buChar char="-"/>
            </a:pPr>
            <a:r>
              <a:rPr lang="en-US" dirty="0">
                <a:hlinkClick r:id="rId9"/>
              </a:rPr>
              <a:t>model.js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35984" cy="5908797"/>
          </a:xfrm>
          <a:prstGeom prst="rect">
            <a:avLst/>
          </a:prstGeom>
          <a:noFill/>
        </p:spPr>
        <p:txBody>
          <a:bodyPr wrap="square" rtlCol="0">
            <a:spAutoFit/>
          </a:bodyPr>
          <a:lstStyle/>
          <a:p>
            <a:pPr algn="just"/>
            <a:r>
              <a:rPr lang="en-US" b="0" i="0" dirty="0">
                <a:solidFill>
                  <a:srgbClr val="32363A"/>
                </a:solidFill>
                <a:effectLst/>
              </a:rPr>
              <a:t>The XML model allows to bind controls to XML data. It is a client-side model intended for small datasets, which are completely available on the client. The XML model does not contain mechanisms for server-based paging or loading of deltas. It supports two-way binding.</a:t>
            </a:r>
          </a:p>
          <a:p>
            <a:pPr algn="just"/>
            <a:r>
              <a:rPr lang="en-US" b="0" i="0" dirty="0">
                <a:solidFill>
                  <a:srgbClr val="32363A"/>
                </a:solidFill>
                <a:effectLst/>
              </a:rPr>
              <a:t>To instantiate the model, use the following code:</a:t>
            </a:r>
            <a:endParaRPr lang="en-US" dirty="0">
              <a:solidFill>
                <a:srgbClr val="32363A"/>
              </a:solidFill>
            </a:endParaRPr>
          </a:p>
          <a:p>
            <a:pPr algn="just"/>
            <a:r>
              <a:rPr lang="en-US" dirty="0">
                <a:solidFill>
                  <a:srgbClr val="32363A"/>
                </a:solidFill>
              </a:rPr>
              <a:t>	</a:t>
            </a:r>
            <a:r>
              <a:rPr lang="en-US" b="0" i="0" dirty="0">
                <a:solidFill>
                  <a:srgbClr val="0000FF"/>
                </a:solidFill>
                <a:effectLst/>
              </a:rPr>
              <a:t>var</a:t>
            </a:r>
            <a:r>
              <a:rPr lang="en-US" b="0" i="0" dirty="0">
                <a:solidFill>
                  <a:srgbClr val="32363A"/>
                </a:solidFill>
                <a:effectLst/>
              </a:rPr>
              <a:t> oModel = </a:t>
            </a:r>
            <a:r>
              <a:rPr lang="en-US" b="0" i="0" dirty="0">
                <a:solidFill>
                  <a:srgbClr val="0000FF"/>
                </a:solidFill>
                <a:effectLst/>
              </a:rPr>
              <a:t>new</a:t>
            </a:r>
            <a:r>
              <a:rPr lang="en-US" b="0" i="0" dirty="0">
                <a:solidFill>
                  <a:srgbClr val="32363A"/>
                </a:solidFill>
                <a:effectLst/>
              </a:rPr>
              <a:t> sap.ui.model.xml.XMLModel();</a:t>
            </a:r>
          </a:p>
          <a:p>
            <a:pPr algn="just"/>
            <a:r>
              <a:rPr lang="en-US" b="0" i="0" dirty="0">
                <a:solidFill>
                  <a:srgbClr val="32363A"/>
                </a:solidFill>
                <a:effectLst/>
              </a:rPr>
              <a:t>The XML model allows to bind controls to XML data. It is a client-side model intended for small data sets, which are completely available on the client. The XML model does not contain mechanisms for server-based paging or loading of deltas. It supports two-way binding.</a:t>
            </a:r>
          </a:p>
          <a:p>
            <a:pPr algn="just"/>
            <a:endParaRPr lang="en-US" dirty="0">
              <a:solidFill>
                <a:srgbClr val="32363A"/>
              </a:solidFill>
            </a:endParaRPr>
          </a:p>
          <a:p>
            <a:pPr algn="just"/>
            <a:r>
              <a:rPr lang="en-US" b="1" dirty="0">
                <a:solidFill>
                  <a:srgbClr val="32363A"/>
                </a:solidFill>
              </a:rPr>
              <a:t>Setting/Loading Data in XML Model</a:t>
            </a:r>
          </a:p>
          <a:p>
            <a:pPr algn="just"/>
            <a:r>
              <a:rPr lang="en-US" dirty="0">
                <a:solidFill>
                  <a:srgbClr val="32363A"/>
                </a:solidFill>
              </a:rPr>
              <a:t>In xml model data can be loaded by using the following syntax:</a:t>
            </a:r>
          </a:p>
          <a:p>
            <a:pPr algn="just"/>
            <a:r>
              <a:rPr lang="en-US" dirty="0">
                <a:solidFill>
                  <a:srgbClr val="32363A"/>
                </a:solidFill>
              </a:rPr>
              <a:t>	</a:t>
            </a:r>
            <a:r>
              <a:rPr lang="en-US" b="0" i="0" dirty="0">
                <a:solidFill>
                  <a:srgbClr val="0000FF"/>
                </a:solidFill>
                <a:effectLst/>
                <a:latin typeface="Menlo"/>
              </a:rPr>
              <a:t>oModel</a:t>
            </a:r>
            <a:r>
              <a:rPr lang="en-US" b="0" i="0" dirty="0">
                <a:solidFill>
                  <a:srgbClr val="32363A"/>
                </a:solidFill>
                <a:effectLst/>
                <a:latin typeface="Menlo"/>
              </a:rPr>
              <a:t>.loadData("</a:t>
            </a:r>
            <a:r>
              <a:rPr lang="en-US" b="0" i="0" dirty="0">
                <a:solidFill>
                  <a:srgbClr val="0000FF"/>
                </a:solidFill>
                <a:effectLst/>
                <a:latin typeface="Menlo"/>
              </a:rPr>
              <a:t>data</a:t>
            </a:r>
            <a:r>
              <a:rPr lang="en-US" b="0" i="0" dirty="0">
                <a:solidFill>
                  <a:srgbClr val="32363A"/>
                </a:solidFill>
                <a:effectLst/>
                <a:latin typeface="Menlo"/>
              </a:rPr>
              <a:t>.xml");</a:t>
            </a:r>
          </a:p>
          <a:p>
            <a:pPr algn="just"/>
            <a:endParaRPr lang="en-US" dirty="0">
              <a:solidFill>
                <a:srgbClr val="32363A"/>
              </a:solidFill>
              <a:latin typeface="Menlo"/>
            </a:endParaRPr>
          </a:p>
          <a:p>
            <a:pPr algn="just"/>
            <a:r>
              <a:rPr lang="en-US" dirty="0">
                <a:solidFill>
                  <a:srgbClr val="32363A"/>
                </a:solidFill>
                <a:latin typeface="Menlo"/>
              </a:rPr>
              <a:t>To set the data in XML model we can use the following syntax:</a:t>
            </a:r>
          </a:p>
          <a:p>
            <a:pPr algn="just"/>
            <a:r>
              <a:rPr lang="en-US" dirty="0">
                <a:solidFill>
                  <a:srgbClr val="32363A"/>
                </a:solidFill>
                <a:latin typeface="Menlo"/>
              </a:rPr>
              <a:t>	</a:t>
            </a:r>
            <a:r>
              <a:rPr lang="en-US" b="0" i="0" dirty="0">
                <a:solidFill>
                  <a:srgbClr val="0000FF"/>
                </a:solidFill>
                <a:effectLst/>
                <a:latin typeface="Menlo"/>
              </a:rPr>
              <a:t>oModel</a:t>
            </a:r>
            <a:r>
              <a:rPr lang="en-US" b="0" i="0" dirty="0">
                <a:solidFill>
                  <a:srgbClr val="32363A"/>
                </a:solidFill>
                <a:effectLst/>
                <a:latin typeface="Menlo"/>
              </a:rPr>
              <a:t>.setData(</a:t>
            </a:r>
            <a:r>
              <a:rPr lang="en-US" b="0" i="0" dirty="0">
                <a:solidFill>
                  <a:srgbClr val="0000FF"/>
                </a:solidFill>
                <a:effectLst/>
                <a:latin typeface="Menlo"/>
              </a:rPr>
              <a:t>oXMLDocument</a:t>
            </a:r>
            <a:r>
              <a:rPr lang="en-US" b="0" i="0" dirty="0">
                <a:solidFill>
                  <a:srgbClr val="32363A"/>
                </a:solidFill>
                <a:effectLst/>
                <a:latin typeface="Menlo"/>
              </a:rPr>
              <a:t>);</a:t>
            </a:r>
          </a:p>
          <a:p>
            <a:pPr algn="just"/>
            <a:r>
              <a:rPr lang="en-US" dirty="0">
                <a:solidFill>
                  <a:srgbClr val="32363A"/>
                </a:solidFill>
                <a:latin typeface="Menlo"/>
              </a:rPr>
              <a:t>Ex: </a:t>
            </a:r>
          </a:p>
          <a:p>
            <a:pPr algn="just"/>
            <a:r>
              <a:rPr lang="en-US" dirty="0">
                <a:solidFill>
                  <a:srgbClr val="32363A"/>
                </a:solidFill>
                <a:latin typeface="Menlo"/>
              </a:rPr>
              <a:t>	</a:t>
            </a:r>
            <a:r>
              <a:rPr lang="en-US" b="0" i="0" dirty="0">
                <a:solidFill>
                  <a:srgbClr val="32363A"/>
                </a:solidFill>
                <a:effectLst/>
                <a:latin typeface="Menlo"/>
              </a:rPr>
              <a:t>oModel.setXML("</a:t>
            </a:r>
            <a:r>
              <a:rPr lang="en-US" b="0" i="0" dirty="0">
                <a:solidFill>
                  <a:srgbClr val="2B91AF"/>
                </a:solidFill>
                <a:effectLst/>
                <a:latin typeface="Menlo"/>
              </a:rPr>
              <a:t>&lt;?xml version=\"1.0\"?&gt;</a:t>
            </a:r>
            <a:r>
              <a:rPr lang="en-US" b="0" i="0" dirty="0">
                <a:solidFill>
                  <a:srgbClr val="0000FF"/>
                </a:solidFill>
                <a:effectLst/>
                <a:latin typeface="Menlo"/>
              </a:rPr>
              <a:t>&lt;some&gt;&lt;xml&gt;</a:t>
            </a:r>
            <a:r>
              <a:rPr lang="en-US" b="0" i="0" dirty="0">
                <a:solidFill>
                  <a:srgbClr val="32363A"/>
                </a:solidFill>
                <a:effectLst/>
                <a:latin typeface="Menlo"/>
              </a:rPr>
              <a:t>data</a:t>
            </a:r>
            <a:r>
              <a:rPr lang="en-US" b="0" i="0" dirty="0">
                <a:solidFill>
                  <a:srgbClr val="0000FF"/>
                </a:solidFill>
                <a:effectLst/>
                <a:latin typeface="Menlo"/>
              </a:rPr>
              <a:t>&lt;/xml&gt;&lt;/some&gt;</a:t>
            </a:r>
            <a:r>
              <a:rPr lang="en-US" b="0" i="0" dirty="0">
                <a:solidFill>
                  <a:srgbClr val="32363A"/>
                </a:solidFill>
                <a:effectLst/>
                <a:latin typeface="Menlo"/>
              </a:rPr>
              <a:t>");</a:t>
            </a:r>
          </a:p>
          <a:p>
            <a:pPr algn="just"/>
            <a:r>
              <a:rPr lang="en-US" sz="1799" dirty="0">
                <a:solidFill>
                  <a:prstClr val="black"/>
                </a:solidFill>
                <a:latin typeface="Calibri"/>
              </a:rPr>
              <a:t>The data of model is of type XML always, since all the data values are treated as string data type the binding of other data types will create issues. These issues can be solved by adding more code hence to reduce these extra coding its recommended to use JSON model. E.g., smoker property of our employee example was treated as string which cause binding failure with check box’s </a:t>
            </a:r>
            <a:r>
              <a:rPr lang="en-US" sz="1799" b="1" dirty="0">
                <a:solidFill>
                  <a:prstClr val="black"/>
                </a:solidFill>
                <a:latin typeface="Calibri"/>
              </a:rPr>
              <a:t>selected </a:t>
            </a:r>
            <a:r>
              <a:rPr lang="en-US" sz="1799" dirty="0">
                <a:solidFill>
                  <a:prstClr val="black"/>
                </a:solidFill>
                <a:latin typeface="Calibri"/>
              </a:rPr>
              <a:t>property. Therefore, preferred model is always JSON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123221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gramming concept illustration Free Vector">
            <a:extLst>
              <a:ext uri="{FF2B5EF4-FFF2-40B4-BE49-F238E27FC236}">
                <a16:creationId xmlns:a16="http://schemas.microsoft.com/office/drawing/2014/main" id="{BBEA43B6-A2BA-45B6-B4B1-28154954D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635" y="1794752"/>
            <a:ext cx="4342986" cy="43429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see how to create an XML model. </a:t>
            </a:r>
          </a:p>
          <a:p>
            <a:r>
              <a:rPr lang="en-US" dirty="0"/>
              <a:t>Then we see how to load data form xml file.</a:t>
            </a:r>
          </a:p>
          <a:p>
            <a:endParaRPr lang="en-US" dirty="0"/>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models.js</a:t>
            </a:r>
            <a:endParaRPr lang="en-US" dirty="0"/>
          </a:p>
          <a:p>
            <a:pPr marL="285750" indent="-285750">
              <a:buFontTx/>
              <a:buChar char="-"/>
            </a:pPr>
            <a:r>
              <a:rPr lang="en-US" dirty="0">
                <a:hlinkClick r:id="rId7"/>
              </a:rPr>
              <a:t>mydata.xml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8890458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12641</TotalTime>
  <Words>1495</Words>
  <Application>Microsoft Office PowerPoint</Application>
  <PresentationFormat>Widescreen</PresentationFormat>
  <Paragraphs>193</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Cooper Black</vt:lpstr>
      <vt:lpstr>Menlo</vt:lpstr>
      <vt:lpstr>SAPRegular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1036</cp:revision>
  <dcterms:created xsi:type="dcterms:W3CDTF">2016-07-10T03:33:26Z</dcterms:created>
  <dcterms:modified xsi:type="dcterms:W3CDTF">2022-01-21T11:01:26Z</dcterms:modified>
</cp:coreProperties>
</file>